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375181F-062F-4ED5-83FF-B63B16B4CB50}"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C5B413E-5473-4DE9-8F72-B5CD3E37F764}"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5181F-062F-4ED5-83FF-B63B16B4CB50}"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B413E-5473-4DE9-8F72-B5CD3E37F7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75181F-062F-4ED5-83FF-B63B16B4CB50}"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B413E-5473-4DE9-8F72-B5CD3E37F76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5181F-062F-4ED5-83FF-B63B16B4CB50}"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B413E-5473-4DE9-8F72-B5CD3E37F76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375181F-062F-4ED5-83FF-B63B16B4CB50}" type="datetimeFigureOut">
              <a:rPr lang="en-US" smtClean="0"/>
              <a:t>11/14/2021</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B413E-5473-4DE9-8F72-B5CD3E37F764}"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75181F-062F-4ED5-83FF-B63B16B4CB50}"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5B413E-5473-4DE9-8F72-B5CD3E37F76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75181F-062F-4ED5-83FF-B63B16B4CB50}" type="datetimeFigureOut">
              <a:rPr lang="en-US" smtClean="0"/>
              <a:t>11/14/2021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5B413E-5473-4DE9-8F72-B5CD3E37F76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75181F-062F-4ED5-83FF-B63B16B4CB50}" type="datetimeFigureOut">
              <a:rPr lang="en-US" smtClean="0"/>
              <a:t>11/14/2021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5B413E-5473-4DE9-8F72-B5CD3E37F76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375181F-062F-4ED5-83FF-B63B16B4CB50}" type="datetimeFigureOut">
              <a:rPr lang="en-US" smtClean="0"/>
              <a:t>11/14/2021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5B413E-5473-4DE9-8F72-B5CD3E37F76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75181F-062F-4ED5-83FF-B63B16B4CB50}"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5B413E-5473-4DE9-8F72-B5CD3E37F764}"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6375181F-062F-4ED5-83FF-B63B16B4CB50}" type="datetimeFigureOut">
              <a:rPr lang="en-US" smtClean="0"/>
              <a:t>11/14/2021</a:t>
            </a:fld>
            <a:endParaRPr lang="en-US"/>
          </a:p>
        </p:txBody>
      </p:sp>
      <p:sp>
        <p:nvSpPr>
          <p:cNvPr id="7" name="Slide Number Placeholder 6"/>
          <p:cNvSpPr>
            <a:spLocks noGrp="1"/>
          </p:cNvSpPr>
          <p:nvPr>
            <p:ph type="sldNum" sz="quarter" idx="12"/>
          </p:nvPr>
        </p:nvSpPr>
        <p:spPr/>
        <p:txBody>
          <a:bodyPr/>
          <a:lstStyle/>
          <a:p>
            <a:fld id="{1C5B413E-5473-4DE9-8F72-B5CD3E37F764}"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6375181F-062F-4ED5-83FF-B63B16B4CB50}" type="datetimeFigureOut">
              <a:rPr lang="en-US" smtClean="0"/>
              <a:t>11/14/2021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C5B413E-5473-4DE9-8F72-B5CD3E37F764}"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805" y="3048000"/>
            <a:ext cx="6553200" cy="2057400"/>
          </a:xfrm>
        </p:spPr>
        <p:txBody>
          <a:bodyPr>
            <a:normAutofit fontScale="92500" lnSpcReduction="20000"/>
          </a:bodyPr>
          <a:lstStyle/>
          <a:p>
            <a:pPr marL="36576" lvl="0" algn="r">
              <a:buClr>
                <a:srgbClr val="D16349"/>
              </a:buClr>
              <a:buSzPct val="85000"/>
            </a:pPr>
            <a:r>
              <a:rPr lang="en-US" sz="3300" b="1" cap="none" spc="0" dirty="0">
                <a:solidFill>
                  <a:srgbClr val="FF0000"/>
                </a:solidFill>
                <a:latin typeface="Times New Roman" pitchFamily="18" charset="0"/>
                <a:cs typeface="Times New Roman" pitchFamily="18" charset="0"/>
              </a:rPr>
              <a:t>Dr. Satheesh M Nair M.D(HOM)</a:t>
            </a:r>
          </a:p>
          <a:p>
            <a:pPr marL="36576" lvl="0" algn="r">
              <a:buClr>
                <a:srgbClr val="D16349"/>
              </a:buClr>
              <a:buSzPct val="85000"/>
            </a:pPr>
            <a:r>
              <a:rPr lang="en-US" sz="3300" b="1" cap="none" spc="0" dirty="0">
                <a:solidFill>
                  <a:srgbClr val="FF0000"/>
                </a:solidFill>
                <a:latin typeface="Times New Roman" pitchFamily="18" charset="0"/>
                <a:cs typeface="Times New Roman" pitchFamily="18" charset="0"/>
              </a:rPr>
              <a:t>Assistant Professor</a:t>
            </a:r>
          </a:p>
          <a:p>
            <a:pPr marL="36576" lvl="0" algn="r">
              <a:buClr>
                <a:srgbClr val="D16349"/>
              </a:buClr>
              <a:buSzPct val="85000"/>
            </a:pPr>
            <a:r>
              <a:rPr lang="en-US" sz="3300" b="1" cap="none" spc="0" dirty="0">
                <a:solidFill>
                  <a:srgbClr val="FF0000"/>
                </a:solidFill>
                <a:latin typeface="Times New Roman" pitchFamily="18" charset="0"/>
                <a:cs typeface="Times New Roman" pitchFamily="18" charset="0"/>
              </a:rPr>
              <a:t>Dept. Of Organon Of Medicine</a:t>
            </a:r>
          </a:p>
          <a:p>
            <a:pPr marL="36576" lvl="0" algn="r">
              <a:buClr>
                <a:srgbClr val="D16349"/>
              </a:buClr>
              <a:buSzPct val="85000"/>
            </a:pPr>
            <a:r>
              <a:rPr lang="en-US" sz="3300" b="1" cap="none" spc="0" dirty="0">
                <a:solidFill>
                  <a:srgbClr val="FF0000"/>
                </a:solidFill>
                <a:latin typeface="Times New Roman" pitchFamily="18" charset="0"/>
                <a:cs typeface="Times New Roman" pitchFamily="18" charset="0"/>
              </a:rPr>
              <a:t>Skhmc, Kulasekharam</a:t>
            </a:r>
          </a:p>
          <a:p>
            <a:pPr lvl="0" algn="l">
              <a:spcBef>
                <a:spcPts val="700"/>
              </a:spcBef>
              <a:buClr>
                <a:srgbClr val="59B0B9"/>
              </a:buClr>
              <a:buSzPct val="60000"/>
            </a:pPr>
            <a:endParaRPr lang="en-US" sz="2600" cap="none" spc="0" dirty="0">
              <a:solidFill>
                <a:srgbClr val="FF0000"/>
              </a:solidFill>
              <a:latin typeface="Times New Roman" pitchFamily="18" charset="0"/>
              <a:cs typeface="Times New Roman" pitchFamily="18" charset="0"/>
            </a:endParaRPr>
          </a:p>
        </p:txBody>
      </p:sp>
      <p:sp>
        <p:nvSpPr>
          <p:cNvPr id="2" name="Title 1"/>
          <p:cNvSpPr>
            <a:spLocks noGrp="1"/>
          </p:cNvSpPr>
          <p:nvPr>
            <p:ph type="ctrTitle"/>
          </p:nvPr>
        </p:nvSpPr>
        <p:spPr>
          <a:xfrm>
            <a:off x="604705" y="651165"/>
            <a:ext cx="6629400" cy="872835"/>
          </a:xfrm>
        </p:spPr>
        <p:txBody>
          <a:bodyPr>
            <a:normAutofit fontScale="90000"/>
          </a:bodyPr>
          <a:lstStyle/>
          <a:p>
            <a:r>
              <a:rPr lang="en-US" sz="5400" dirty="0" smtClean="0">
                <a:solidFill>
                  <a:srgbClr val="FF0000"/>
                </a:solidFill>
              </a:rPr>
              <a:t>SCIENCE OF THERPEUTICS</a:t>
            </a:r>
            <a:endParaRPr lang="en-US" sz="5400" dirty="0">
              <a:solidFill>
                <a:srgbClr val="FF0000"/>
              </a:solidFill>
            </a:endParaRPr>
          </a:p>
        </p:txBody>
      </p:sp>
    </p:spTree>
    <p:extLst>
      <p:ext uri="{BB962C8B-B14F-4D97-AF65-F5344CB8AC3E}">
        <p14:creationId xmlns:p14="http://schemas.microsoft.com/office/powerpoint/2010/main" val="2750903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latin typeface="Times New Roman" pitchFamily="18" charset="0"/>
                <a:cs typeface="Times New Roman" pitchFamily="18" charset="0"/>
              </a:rPr>
              <a:t>Why does not  disease constantly exist? </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Because  the organism is evidowed with either a faculty of provisionally supplementing to a limited extent one stimulus by another, or with a kind of elasticity.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32364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Characteristics of </a:t>
            </a:r>
            <a:r>
              <a:rPr lang="en-US" dirty="0" smtClean="0">
                <a:solidFill>
                  <a:srgbClr val="FF0000"/>
                </a:solidFill>
                <a:latin typeface="Times New Roman" pitchFamily="18" charset="0"/>
                <a:cs typeface="Times New Roman" pitchFamily="18" charset="0"/>
              </a:rPr>
              <a:t>SPECIAL STIMULI</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It is foreign to the organism.</a:t>
            </a:r>
          </a:p>
          <a:p>
            <a:r>
              <a:rPr lang="en-US" dirty="0" smtClean="0">
                <a:latin typeface="Times New Roman" pitchFamily="18" charset="0"/>
                <a:cs typeface="Times New Roman" pitchFamily="18" charset="0"/>
              </a:rPr>
              <a:t>It is different from the general stimuli.</a:t>
            </a:r>
          </a:p>
          <a:p>
            <a:r>
              <a:rPr lang="en-US" dirty="0" smtClean="0">
                <a:latin typeface="Times New Roman" pitchFamily="18" charset="0"/>
                <a:cs typeface="Times New Roman" pitchFamily="18" charset="0"/>
              </a:rPr>
              <a:t>It acts upon the susceptibilities in the organism which general stimuli do not awaken.</a:t>
            </a:r>
          </a:p>
          <a:p>
            <a:r>
              <a:rPr lang="en-US" dirty="0" smtClean="0">
                <a:latin typeface="Times New Roman" pitchFamily="18" charset="0"/>
                <a:cs typeface="Times New Roman" pitchFamily="18" charset="0"/>
              </a:rPr>
              <a:t>It acts up on the formula which express its relations to those susceptibilities.</a:t>
            </a:r>
          </a:p>
          <a:p>
            <a:r>
              <a:rPr lang="en-US" dirty="0" smtClean="0">
                <a:latin typeface="Times New Roman" pitchFamily="18" charset="0"/>
                <a:cs typeface="Times New Roman" pitchFamily="18" charset="0"/>
              </a:rPr>
              <a:t>This formula furnishes the rule for the employment of special stimuli and it can never be discovered by a study of physiology .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101609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application of special stimuli to the diseased organism is the domain of the science of therapeutics. The restoration and maintainace of a proper equilibrium of the general stimuli appertains to the science of hygiene.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45235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 healthy man is exposed to an unusual degree of cold </a:t>
            </a:r>
            <a:r>
              <a:rPr lang="en-US" dirty="0" err="1" smtClean="0">
                <a:latin typeface="Times New Roman" pitchFamily="18" charset="0"/>
                <a:cs typeface="Times New Roman" pitchFamily="18" charset="0"/>
              </a:rPr>
              <a:t>ie</a:t>
            </a:r>
            <a:r>
              <a:rPr lang="en-US" dirty="0" smtClean="0">
                <a:latin typeface="Times New Roman" pitchFamily="18" charset="0"/>
                <a:cs typeface="Times New Roman" pitchFamily="18" charset="0"/>
              </a:rPr>
              <a:t>, there is deficiency of heat- a general stimuli. Nature anticipates this by liberal provisions of calorific apparatus with in the organism. Despite this he is chilled and suffers from rigors . He seeks shelter , sits by afire , takes a warm drink, excessively receives the deficient stimulates and restores health.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330983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latin typeface="Times New Roman" pitchFamily="18" charset="0"/>
                <a:cs typeface="Times New Roman" pitchFamily="18" charset="0"/>
              </a:rPr>
              <a:t>VIS MEDICATRIX NATURAE</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natural tendency to a restoration of the balance of functions by the adjustment of general stimuli. This elasticity may get exhausted with permanent derangement. In such cases a special stimulus is needed for the restoration of health.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847895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latin typeface="Times New Roman" pitchFamily="18" charset="0"/>
                <a:cs typeface="Times New Roman" pitchFamily="18" charset="0"/>
              </a:rPr>
              <a:t>CAUSA SUBLATATOLLITUR EFFECTUS</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great law of hygiene.</a:t>
            </a:r>
          </a:p>
          <a:p>
            <a:r>
              <a:rPr lang="en-US" dirty="0" smtClean="0">
                <a:latin typeface="Times New Roman" pitchFamily="18" charset="0"/>
                <a:cs typeface="Times New Roman" pitchFamily="18" charset="0"/>
              </a:rPr>
              <a:t>What stimulus has been deficient </a:t>
            </a:r>
            <a:r>
              <a:rPr lang="en-US" dirty="0" err="1" smtClean="0">
                <a:latin typeface="Times New Roman" pitchFamily="18" charset="0"/>
                <a:cs typeface="Times New Roman" pitchFamily="18" charset="0"/>
              </a:rPr>
              <a:t>oe</a:t>
            </a:r>
            <a:r>
              <a:rPr lang="en-US" dirty="0" smtClean="0">
                <a:latin typeface="Times New Roman" pitchFamily="18" charset="0"/>
                <a:cs typeface="Times New Roman" pitchFamily="18" charset="0"/>
              </a:rPr>
              <a:t> excessive in quantity or abnormal in quality and there be equilibrium of the stimuli be restored.</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91248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Suppose the same man is exposed to cold a greater degree. Despire fire and warm drinks has rigors continue and developing fever and rheumatic pains. Here the excess of general stimuli fails to produce the desired effects because a new element has arisen. The organism had suffered a dynamic and then an organic change.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1104706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person’s condition has run off the track of crocked railway of life. It needs the interaction of some new agent acting under anew law- a jack and crew and levers operated from with out – to re instate and on the road of healthy action. These new stimuli are therapeutic agents and the state of the law and of the agents constitute the science of therapeutics.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408854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subject of the science of therapeutics is the modified functions and organs of the body . Its agents are special stimuli drawn from whatever region of the external world.</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091983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Times New Roman" pitchFamily="18" charset="0"/>
                <a:cs typeface="Times New Roman" pitchFamily="18" charset="0"/>
              </a:rPr>
              <a:t>TOLLE CAUSM</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primary cause of the disease which the materialists consider.</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68814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Autofit/>
          </a:bodyPr>
          <a:lstStyle/>
          <a:p>
            <a:pPr algn="ctr"/>
            <a:r>
              <a:rPr lang="en-US" sz="5400" b="1" dirty="0" smtClean="0">
                <a:solidFill>
                  <a:srgbClr val="FF0000"/>
                </a:solidFill>
                <a:latin typeface="Times New Roman" pitchFamily="18" charset="0"/>
                <a:cs typeface="Times New Roman" pitchFamily="18" charset="0"/>
              </a:rPr>
              <a:t>CHAPTER-1</a:t>
            </a:r>
            <a:br>
              <a:rPr lang="en-US" sz="5400" b="1" dirty="0" smtClean="0">
                <a:solidFill>
                  <a:srgbClr val="FF0000"/>
                </a:solidFill>
                <a:latin typeface="Times New Roman" pitchFamily="18" charset="0"/>
                <a:cs typeface="Times New Roman" pitchFamily="18" charset="0"/>
              </a:rPr>
            </a:br>
            <a:endParaRPr lang="en-US" sz="54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smtClean="0">
              <a:latin typeface="Times New Roman" pitchFamily="18" charset="0"/>
              <a:cs typeface="Times New Roman" pitchFamily="18" charset="0"/>
            </a:endParaRPr>
          </a:p>
          <a:p>
            <a:pPr marL="0" indent="0" algn="ctr">
              <a:buNone/>
            </a:pPr>
            <a:r>
              <a:rPr lang="en-US" dirty="0">
                <a:latin typeface="Times New Roman" pitchFamily="18" charset="0"/>
                <a:cs typeface="Times New Roman" pitchFamily="18" charset="0"/>
              </a:rPr>
              <a:t>	</a:t>
            </a:r>
            <a:r>
              <a:rPr lang="en-US" sz="4400" b="1" dirty="0">
                <a:solidFill>
                  <a:srgbClr val="FF0000"/>
                </a:solidFill>
                <a:latin typeface="Times New Roman" pitchFamily="18" charset="0"/>
                <a:cs typeface="Times New Roman" pitchFamily="18" charset="0"/>
              </a:rPr>
              <a:t>HOMOEOPATHY- THE SCIENCE OF THERAPEUTICS  </a:t>
            </a:r>
          </a:p>
        </p:txBody>
      </p:sp>
    </p:spTree>
    <p:extLst>
      <p:ext uri="{BB962C8B-B14F-4D97-AF65-F5344CB8AC3E}">
        <p14:creationId xmlns:p14="http://schemas.microsoft.com/office/powerpoint/2010/main" val="14784702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Every inductive natural science consist elementarily of 2 series of </a:t>
            </a:r>
            <a:r>
              <a:rPr lang="en-US" dirty="0" err="1" smtClean="0">
                <a:latin typeface="Times New Roman" pitchFamily="18" charset="0"/>
                <a:cs typeface="Times New Roman" pitchFamily="18" charset="0"/>
              </a:rPr>
              <a:t>independentant</a:t>
            </a:r>
            <a:r>
              <a:rPr lang="en-US" dirty="0" smtClean="0">
                <a:latin typeface="Times New Roman" pitchFamily="18" charset="0"/>
                <a:cs typeface="Times New Roman" pitchFamily="18" charset="0"/>
              </a:rPr>
              <a:t> phenomena connected by the formula of their general relation.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59340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0782"/>
            <a:ext cx="7467600" cy="1143000"/>
          </a:xfrm>
        </p:spPr>
        <p:txBody>
          <a:bodyPr/>
          <a:lstStyle/>
          <a:p>
            <a:pPr algn="ctr"/>
            <a:r>
              <a:rPr lang="en-US" dirty="0" smtClean="0">
                <a:latin typeface="Times New Roman" pitchFamily="18" charset="0"/>
                <a:cs typeface="Times New Roman" pitchFamily="18" charset="0"/>
              </a:rPr>
              <a:t>Connecting links</a:t>
            </a:r>
            <a:endParaRPr lang="en-US"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8004647"/>
              </p:ext>
            </p:extLst>
          </p:nvPr>
        </p:nvGraphicFramePr>
        <p:xfrm>
          <a:off x="609600" y="1828800"/>
          <a:ext cx="7924800" cy="3810002"/>
        </p:xfrm>
        <a:graphic>
          <a:graphicData uri="http://schemas.openxmlformats.org/drawingml/2006/table">
            <a:tbl>
              <a:tblPr firstRow="1" bandRow="1">
                <a:tableStyleId>{5C22544A-7EE6-4342-B048-85BDC9FD1C3A}</a:tableStyleId>
              </a:tblPr>
              <a:tblGrid>
                <a:gridCol w="1371600"/>
                <a:gridCol w="2133600"/>
                <a:gridCol w="2133600"/>
                <a:gridCol w="2286000"/>
              </a:tblGrid>
              <a:tr h="590510">
                <a:tc>
                  <a:txBody>
                    <a:bodyPr/>
                    <a:lstStyle/>
                    <a:p>
                      <a:pPr algn="ctr"/>
                      <a:r>
                        <a:rPr lang="en-US" dirty="0" smtClean="0">
                          <a:latin typeface="Times New Roman" pitchFamily="18" charset="0"/>
                          <a:cs typeface="Times New Roman" pitchFamily="18" charset="0"/>
                        </a:rPr>
                        <a:t>SCIENCE</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PHENOMENA 1</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LINK</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PHENOMENA 2</a:t>
                      </a:r>
                      <a:endParaRPr lang="en-US" dirty="0">
                        <a:latin typeface="Times New Roman" pitchFamily="18" charset="0"/>
                        <a:cs typeface="Times New Roman" pitchFamily="18" charset="0"/>
                      </a:endParaRPr>
                    </a:p>
                  </a:txBody>
                  <a:tcPr/>
                </a:tc>
              </a:tr>
              <a:tr h="590510">
                <a:tc>
                  <a:txBody>
                    <a:bodyPr/>
                    <a:lstStyle/>
                    <a:p>
                      <a:pPr algn="ctr"/>
                      <a:r>
                        <a:rPr lang="en-US" dirty="0" smtClean="0">
                          <a:latin typeface="Times New Roman" pitchFamily="18" charset="0"/>
                          <a:cs typeface="Times New Roman" pitchFamily="18" charset="0"/>
                        </a:rPr>
                        <a:t>Therapeutics</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Sick phenomena</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Therapeutic law</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Drug phenomena</a:t>
                      </a:r>
                      <a:endParaRPr lang="en-US" dirty="0">
                        <a:latin typeface="Times New Roman" pitchFamily="18" charset="0"/>
                        <a:cs typeface="Times New Roman" pitchFamily="18" charset="0"/>
                      </a:endParaRPr>
                    </a:p>
                  </a:txBody>
                  <a:tcPr/>
                </a:tc>
              </a:tr>
              <a:tr h="590510">
                <a:tc>
                  <a:txBody>
                    <a:bodyPr/>
                    <a:lstStyle/>
                    <a:p>
                      <a:pPr algn="ctr"/>
                      <a:r>
                        <a:rPr lang="en-US" dirty="0" smtClean="0">
                          <a:latin typeface="Times New Roman" pitchFamily="18" charset="0"/>
                          <a:cs typeface="Times New Roman" pitchFamily="18" charset="0"/>
                        </a:rPr>
                        <a:t>Physics</a:t>
                      </a:r>
                      <a:r>
                        <a:rPr lang="en-US" baseline="0"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Phenomena of sun</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Law of attraction</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Phenomena of earth</a:t>
                      </a:r>
                      <a:endParaRPr lang="en-US" dirty="0">
                        <a:latin typeface="Times New Roman" pitchFamily="18" charset="0"/>
                        <a:cs typeface="Times New Roman" pitchFamily="18" charset="0"/>
                      </a:endParaRPr>
                    </a:p>
                  </a:txBody>
                  <a:tcPr/>
                </a:tc>
              </a:tr>
              <a:tr h="1019236">
                <a:tc>
                  <a:txBody>
                    <a:bodyPr/>
                    <a:lstStyle/>
                    <a:p>
                      <a:pPr algn="ctr"/>
                      <a:r>
                        <a:rPr lang="en-US" dirty="0" smtClean="0">
                          <a:latin typeface="Times New Roman" pitchFamily="18" charset="0"/>
                          <a:cs typeface="Times New Roman" pitchFamily="18" charset="0"/>
                        </a:rPr>
                        <a:t>Chemistry </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Properties of potash</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Law of chemical</a:t>
                      </a:r>
                      <a:r>
                        <a:rPr lang="en-US" baseline="0" dirty="0" smtClean="0">
                          <a:latin typeface="Times New Roman" pitchFamily="18" charset="0"/>
                          <a:cs typeface="Times New Roman" pitchFamily="18" charset="0"/>
                        </a:rPr>
                        <a:t> affinity</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Properties</a:t>
                      </a:r>
                      <a:r>
                        <a:rPr lang="en-US" baseline="0" dirty="0" smtClean="0">
                          <a:latin typeface="Times New Roman" pitchFamily="18" charset="0"/>
                          <a:cs typeface="Times New Roman" pitchFamily="18" charset="0"/>
                        </a:rPr>
                        <a:t> of sulphuric acid</a:t>
                      </a:r>
                      <a:endParaRPr lang="en-US" dirty="0">
                        <a:latin typeface="Times New Roman" pitchFamily="18" charset="0"/>
                        <a:cs typeface="Times New Roman" pitchFamily="18" charset="0"/>
                      </a:endParaRPr>
                    </a:p>
                  </a:txBody>
                  <a:tcPr/>
                </a:tc>
              </a:tr>
              <a:tr h="1019236">
                <a:tc>
                  <a:txBody>
                    <a:bodyPr/>
                    <a:lstStyle/>
                    <a:p>
                      <a:pPr algn="ctr"/>
                      <a:r>
                        <a:rPr lang="en-US" dirty="0" smtClean="0">
                          <a:latin typeface="Times New Roman" pitchFamily="18" charset="0"/>
                          <a:cs typeface="Times New Roman" pitchFamily="18" charset="0"/>
                        </a:rPr>
                        <a:t>Optics</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Properties of luminous</a:t>
                      </a:r>
                      <a:r>
                        <a:rPr lang="en-US" baseline="0" dirty="0" smtClean="0">
                          <a:latin typeface="Times New Roman" pitchFamily="18" charset="0"/>
                          <a:cs typeface="Times New Roman" pitchFamily="18" charset="0"/>
                        </a:rPr>
                        <a:t> body</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Law of diffusion</a:t>
                      </a:r>
                      <a:r>
                        <a:rPr lang="en-US" baseline="0" dirty="0" smtClean="0">
                          <a:latin typeface="Times New Roman" pitchFamily="18" charset="0"/>
                          <a:cs typeface="Times New Roman" pitchFamily="18" charset="0"/>
                        </a:rPr>
                        <a:t> of lights</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Properties of law receiving body</a:t>
                      </a:r>
                      <a:endParaRPr lang="en-US"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4993263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latin typeface="Times New Roman" pitchFamily="18" charset="0"/>
                <a:cs typeface="Times New Roman" pitchFamily="18" charset="0"/>
              </a:rPr>
              <a:t>The conditions of a science of therapeutics</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Capability of infinite progress in each of the elements without detriment to its integrity as a whole .</a:t>
            </a:r>
          </a:p>
          <a:p>
            <a:r>
              <a:rPr lang="en-US" dirty="0" smtClean="0">
                <a:latin typeface="Times New Roman" pitchFamily="18" charset="0"/>
                <a:cs typeface="Times New Roman" pitchFamily="18" charset="0"/>
              </a:rPr>
              <a:t>It shall provide for the prediction of future events with in its own domain. It must furnish means of prevention.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617648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latin typeface="Times New Roman" pitchFamily="18" charset="0"/>
                <a:cs typeface="Times New Roman" pitchFamily="18" charset="0"/>
              </a:rPr>
              <a:t>Does rational medicine fulfill these conditions</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We may divides the old school therapeutics in to 2 methods.</a:t>
            </a:r>
          </a:p>
          <a:p>
            <a:pPr marL="36576" indent="0">
              <a:buNone/>
            </a:pPr>
            <a:endParaRPr lang="en-US" dirty="0" smtClean="0">
              <a:latin typeface="Times New Roman" pitchFamily="18" charset="0"/>
              <a:cs typeface="Times New Roman" pitchFamily="18" charset="0"/>
            </a:endParaRPr>
          </a:p>
          <a:p>
            <a:r>
              <a:rPr lang="en-US" dirty="0" smtClean="0">
                <a:solidFill>
                  <a:srgbClr val="FF0000"/>
                </a:solidFill>
                <a:latin typeface="Times New Roman" pitchFamily="18" charset="0"/>
                <a:cs typeface="Times New Roman" pitchFamily="18" charset="0"/>
              </a:rPr>
              <a:t>1.  Plan of cure is based on the theory of the nature of disease- study of pathology.</a:t>
            </a:r>
          </a:p>
          <a:p>
            <a:pPr marL="36576" indent="0">
              <a:buNone/>
            </a:pPr>
            <a:endParaRPr lang="en-US" dirty="0" smtClean="0">
              <a:solidFill>
                <a:srgbClr val="FF0000"/>
              </a:solidFill>
              <a:latin typeface="Times New Roman" pitchFamily="18" charset="0"/>
              <a:cs typeface="Times New Roman" pitchFamily="18" charset="0"/>
            </a:endParaRPr>
          </a:p>
          <a:p>
            <a:r>
              <a:rPr lang="en-US" dirty="0" smtClean="0">
                <a:solidFill>
                  <a:srgbClr val="FF0000"/>
                </a:solidFill>
                <a:latin typeface="Times New Roman" pitchFamily="18" charset="0"/>
                <a:cs typeface="Times New Roman" pitchFamily="18" charset="0"/>
              </a:rPr>
              <a:t>2.  Methodical – relies only on statistics.</a:t>
            </a:r>
          </a:p>
          <a:p>
            <a:pPr marL="36576"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805674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935162"/>
          </a:xfrm>
        </p:spPr>
        <p:txBody>
          <a:bodyPr>
            <a:normAutofit fontScale="90000"/>
          </a:bodyPr>
          <a:lstStyle/>
          <a:p>
            <a:r>
              <a:rPr lang="en-US" dirty="0" smtClean="0">
                <a:solidFill>
                  <a:srgbClr val="FF0000"/>
                </a:solidFill>
                <a:latin typeface="Times New Roman" pitchFamily="18" charset="0"/>
                <a:cs typeface="Times New Roman" pitchFamily="18" charset="0"/>
              </a:rPr>
              <a:t> </a:t>
            </a:r>
            <a:r>
              <a:rPr lang="en-US" sz="4000" dirty="0" smtClean="0">
                <a:solidFill>
                  <a:srgbClr val="FF0000"/>
                </a:solidFill>
                <a:latin typeface="Times New Roman" pitchFamily="18" charset="0"/>
                <a:cs typeface="Times New Roman" pitchFamily="18" charset="0"/>
              </a:rPr>
              <a:t>Plan </a:t>
            </a:r>
            <a:r>
              <a:rPr lang="en-US" sz="4000" dirty="0">
                <a:solidFill>
                  <a:srgbClr val="FF0000"/>
                </a:solidFill>
                <a:latin typeface="Times New Roman" pitchFamily="18" charset="0"/>
                <a:cs typeface="Times New Roman" pitchFamily="18" charset="0"/>
              </a:rPr>
              <a:t>of cure is based on the theory of the nature of disease- study of pathology.</a:t>
            </a:r>
            <a:br>
              <a:rPr lang="en-US" sz="4000" dirty="0">
                <a:solidFill>
                  <a:srgbClr val="FF0000"/>
                </a:solidFill>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There </a:t>
            </a:r>
            <a:r>
              <a:rPr lang="en-US" dirty="0">
                <a:latin typeface="Times New Roman" pitchFamily="18" charset="0"/>
                <a:cs typeface="Times New Roman" pitchFamily="18" charset="0"/>
              </a:rPr>
              <a:t>are 3 objections in this </a:t>
            </a:r>
            <a:r>
              <a:rPr lang="en-US" dirty="0" smtClean="0">
                <a:latin typeface="Times New Roman" pitchFamily="18" charset="0"/>
                <a:cs typeface="Times New Roman" pitchFamily="18" charset="0"/>
              </a:rPr>
              <a:t>method</a:t>
            </a:r>
          </a:p>
          <a:p>
            <a:r>
              <a:rPr lang="en-US" dirty="0" smtClean="0">
                <a:latin typeface="Times New Roman" pitchFamily="18" charset="0"/>
                <a:cs typeface="Times New Roman" pitchFamily="18" charset="0"/>
              </a:rPr>
              <a:t>1. Simple impossibility of arriving at a knowledge and nature of the disease.</a:t>
            </a:r>
          </a:p>
          <a:p>
            <a:r>
              <a:rPr lang="en-US" dirty="0" smtClean="0">
                <a:latin typeface="Times New Roman" pitchFamily="18" charset="0"/>
                <a:cs typeface="Times New Roman" pitchFamily="18" charset="0"/>
              </a:rPr>
              <a:t>e.g.: unable to find the reason for the excess of fibrin in blood in pneumonia.</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994521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2. The method constitutes rather a congeries of sciences of therapeutics, based on theories of isolated groups or types of diseases than a single all embracing science.</a:t>
            </a:r>
          </a:p>
          <a:p>
            <a:r>
              <a:rPr lang="en-US" dirty="0" smtClean="0">
                <a:latin typeface="Times New Roman" pitchFamily="18" charset="0"/>
                <a:cs typeface="Times New Roman" pitchFamily="18" charset="0"/>
              </a:rPr>
              <a:t>There is lack of individualization, there is only generalisation. This generalisation leads to the treatment of abstractions.</a:t>
            </a:r>
          </a:p>
          <a:p>
            <a:r>
              <a:rPr lang="en-US" dirty="0" smtClean="0">
                <a:latin typeface="Times New Roman" pitchFamily="18" charset="0"/>
                <a:cs typeface="Times New Roman" pitchFamily="18" charset="0"/>
              </a:rPr>
              <a:t>Nature knows no accidents. In her view there are no trifles, no events, subjective or objective which are irrelevant and of no moment.</a:t>
            </a:r>
          </a:p>
          <a:p>
            <a:endParaRPr lang="en-US" dirty="0"/>
          </a:p>
        </p:txBody>
      </p:sp>
    </p:spTree>
    <p:extLst>
      <p:ext uri="{BB962C8B-B14F-4D97-AF65-F5344CB8AC3E}">
        <p14:creationId xmlns:p14="http://schemas.microsoft.com/office/powerpoint/2010/main" val="631838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3. It does not fulfill the first condition of a physical science i.e., it is not capable of infinite progress.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732984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477962"/>
          </a:xfrm>
        </p:spPr>
        <p:txBody>
          <a:bodyPr>
            <a:normAutofit fontScale="90000"/>
          </a:bodyPr>
          <a:lstStyle/>
          <a:p>
            <a:r>
              <a:rPr lang="en-US" dirty="0">
                <a:solidFill>
                  <a:srgbClr val="FF0000"/>
                </a:solidFill>
                <a:latin typeface="Times New Roman" pitchFamily="18" charset="0"/>
                <a:cs typeface="Times New Roman" pitchFamily="18" charset="0"/>
              </a:rPr>
              <a:t>2.  Methodical – relies only on statistics.</a:t>
            </a:r>
            <a:br>
              <a:rPr lang="en-US" dirty="0">
                <a:solidFill>
                  <a:srgbClr val="FF0000"/>
                </a:solidFill>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It is utterly fails to  enable us to foresee and provide against new forms of disease.</a:t>
            </a:r>
          </a:p>
          <a:p>
            <a:r>
              <a:rPr lang="en-US" dirty="0" smtClean="0">
                <a:latin typeface="Times New Roman" pitchFamily="18" charset="0"/>
                <a:cs typeface="Times New Roman" pitchFamily="18" charset="0"/>
              </a:rPr>
              <a:t>M. Auguste comte(mathematician) says that statistics will only lead to profound degradation of medical art into just blind enumeration. It can be nothing but absolute empiricism disguised under the trivolous garb of mathematics.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3584416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John </a:t>
            </a:r>
            <a:r>
              <a:rPr lang="en-US" dirty="0" err="1" smtClean="0">
                <a:latin typeface="Times New Roman" pitchFamily="18" charset="0"/>
                <a:cs typeface="Times New Roman" pitchFamily="18" charset="0"/>
              </a:rPr>
              <a:t>stuart</a:t>
            </a:r>
            <a:r>
              <a:rPr lang="en-US" dirty="0" smtClean="0">
                <a:latin typeface="Times New Roman" pitchFamily="18" charset="0"/>
                <a:cs typeface="Times New Roman" pitchFamily="18" charset="0"/>
              </a:rPr>
              <a:t> mill speaks in his system of logic about the testing of Mercury to find its effectiveness against a disease by administering it to a variety of cases. Here the wide range of circumstances amidst which the medicine is introduced is not considered. These known for unknown multitude of influencing circumstances will disguise the effect of mercury.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5018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Times New Roman" pitchFamily="18" charset="0"/>
                <a:cs typeface="Times New Roman" pitchFamily="18" charset="0"/>
              </a:rPr>
              <a:t>“Rational medicine accomplished nothing”? </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Hippocrates and some of his followers are among the brightest intellects the world has known. They have been engaged in the study and practice of medicine. The rare intelligence and devotion of labourers is to be admitted. But </a:t>
            </a:r>
            <a:r>
              <a:rPr lang="en-US" dirty="0" err="1" smtClean="0">
                <a:latin typeface="Times New Roman" pitchFamily="18" charset="0"/>
                <a:cs typeface="Times New Roman" pitchFamily="18" charset="0"/>
              </a:rPr>
              <a:t>labour</a:t>
            </a:r>
            <a:r>
              <a:rPr lang="en-US" dirty="0" smtClean="0">
                <a:latin typeface="Times New Roman" pitchFamily="18" charset="0"/>
                <a:cs typeface="Times New Roman" pitchFamily="18" charset="0"/>
              </a:rPr>
              <a:t> however intelligent and devoted, if undirected, must fail at its end.</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82168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Therapeutics- the science of curing diseases.</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89031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I</a:t>
            </a:r>
            <a:r>
              <a:rPr lang="en-US" dirty="0" smtClean="0">
                <a:latin typeface="Times New Roman" pitchFamily="18" charset="0"/>
                <a:cs typeface="Times New Roman" pitchFamily="18" charset="0"/>
              </a:rPr>
              <a:t>t is not denied that we are indebted to our predecessors for a vast number of isolated facts of incontestable values as materials to be used in the construction of science of therapeutics and also for the elaboration of those subsidiary sciences of anatomy, physiology etc. without which therapeutics as science could not exist.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809232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One sort of improvement is gladly acknowledged simultaneously with the spread of Homoeopathy, school physicians began to learn to abstain from mischievous modes of treatment formerly pursued.</a:t>
            </a:r>
          </a:p>
        </p:txBody>
      </p:sp>
    </p:spTree>
    <p:extLst>
      <p:ext uri="{BB962C8B-B14F-4D97-AF65-F5344CB8AC3E}">
        <p14:creationId xmlns:p14="http://schemas.microsoft.com/office/powerpoint/2010/main" val="24874182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Hygiene has an important role in the prevention of diseases. A day will come when hygiene will more and more curtail the boundaries of therapeutics and the physicians will became a preserver of health rather than a restores. </a:t>
            </a:r>
            <a:r>
              <a:rPr lang="en-US">
                <a:latin typeface="Times New Roman" pitchFamily="18" charset="0"/>
                <a:cs typeface="Times New Roman" pitchFamily="18" charset="0"/>
              </a:rPr>
              <a:t>Family doctor may thus get a role similar to that of a family lawyer to keep his clients out of bed.</a:t>
            </a:r>
          </a:p>
          <a:p>
            <a:endParaRPr lang="en-US"/>
          </a:p>
        </p:txBody>
      </p:sp>
    </p:spTree>
    <p:extLst>
      <p:ext uri="{BB962C8B-B14F-4D97-AF65-F5344CB8AC3E}">
        <p14:creationId xmlns:p14="http://schemas.microsoft.com/office/powerpoint/2010/main" val="8286401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Times New Roman" pitchFamily="18" charset="0"/>
                <a:cs typeface="Times New Roman" pitchFamily="18" charset="0"/>
              </a:rPr>
              <a:t>Does Homoeopathy fulfill the conditions of a science of therapeutics?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057400"/>
            <a:ext cx="7467600" cy="4419600"/>
          </a:xfrm>
        </p:spPr>
        <p:txBody>
          <a:bodyPr>
            <a:normAutofit/>
          </a:bodyPr>
          <a:lstStyle/>
          <a:p>
            <a:r>
              <a:rPr lang="en-US" dirty="0" smtClean="0">
                <a:latin typeface="Times New Roman" pitchFamily="18" charset="0"/>
                <a:cs typeface="Times New Roman" pitchFamily="18" charset="0"/>
              </a:rPr>
              <a:t>In its structure as a science, Homoeopathy conforms to the model we have determinate. Homoeopathic formula expresses the relation between the disease and drug. Homoeopathy is capable of independent progress in its own fields. With out denial of what has been previously stated.(thus it fulfill the first condition).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103926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If the phenomena of a given case of disease be known, the law of  relation will at once point to the appropriate remedy and indication is reliable even in the absence of any previous experience. The physician can certainly pronounce the form of disease that can be cured by a drug. When it is thoroughly proved.</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582019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When the epidemic of Asiatic cholera broke out in Europe for the first time, the old school claimed the excuse of no previous experience to study and treat the disease. But Hahnemann was able to cure thousands of cases successfully. This is an illustrations examples of the prevision possible in Homoeopathy(2</a:t>
            </a:r>
            <a:r>
              <a:rPr lang="en-US" baseline="30000" dirty="0" smtClean="0">
                <a:latin typeface="Times New Roman" pitchFamily="18" charset="0"/>
                <a:cs typeface="Times New Roman" pitchFamily="18" charset="0"/>
              </a:rPr>
              <a:t>nd</a:t>
            </a:r>
            <a:r>
              <a:rPr lang="en-US" dirty="0" smtClean="0">
                <a:latin typeface="Times New Roman" pitchFamily="18" charset="0"/>
                <a:cs typeface="Times New Roman" pitchFamily="18" charset="0"/>
              </a:rPr>
              <a:t> condition).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894799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John </a:t>
            </a:r>
            <a:r>
              <a:rPr lang="en-US" dirty="0" err="1" smtClean="0">
                <a:latin typeface="Times New Roman" pitchFamily="18" charset="0"/>
                <a:cs typeface="Times New Roman" pitchFamily="18" charset="0"/>
              </a:rPr>
              <a:t>stuart</a:t>
            </a:r>
            <a:r>
              <a:rPr lang="en-US" dirty="0" smtClean="0">
                <a:latin typeface="Times New Roman" pitchFamily="18" charset="0"/>
                <a:cs typeface="Times New Roman" pitchFamily="18" charset="0"/>
              </a:rPr>
              <a:t> mill  in his work on logic speaks of the 3 methods of investigation- observation, experimentation and deduction. </a:t>
            </a:r>
            <a:r>
              <a:rPr lang="en-US" dirty="0">
                <a:latin typeface="Times New Roman" pitchFamily="18" charset="0"/>
                <a:cs typeface="Times New Roman" pitchFamily="18" charset="0"/>
              </a:rPr>
              <a:t>D</a:t>
            </a:r>
            <a:r>
              <a:rPr lang="en-US" dirty="0" smtClean="0">
                <a:latin typeface="Times New Roman" pitchFamily="18" charset="0"/>
                <a:cs typeface="Times New Roman" pitchFamily="18" charset="0"/>
              </a:rPr>
              <a:t>eduction is illustrated by him with the description of Homoeopathic philosophy behind drug proving of mercury.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424498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Times New Roman" pitchFamily="18" charset="0"/>
                <a:cs typeface="Times New Roman" pitchFamily="18" charset="0"/>
              </a:rPr>
              <a:t>How to study the science of therapeutics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A knowledge of physiology and pathology is indispensable on the very threshold of medical practice and before any question of therapeutics has arisen.</a:t>
            </a:r>
          </a:p>
          <a:p>
            <a:r>
              <a:rPr lang="en-US" dirty="0" smtClean="0">
                <a:latin typeface="Times New Roman" pitchFamily="18" charset="0"/>
                <a:cs typeface="Times New Roman" pitchFamily="18" charset="0"/>
              </a:rPr>
              <a:t>To appreciate the morbid phenomena, we must know the healthy phenomena.</a:t>
            </a:r>
          </a:p>
          <a:p>
            <a:r>
              <a:rPr lang="en-US" dirty="0" smtClean="0">
                <a:latin typeface="Times New Roman" pitchFamily="18" charset="0"/>
                <a:cs typeface="Times New Roman" pitchFamily="18" charset="0"/>
              </a:rPr>
              <a:t>To get a complete picture of morbid symptoms by an orderly and methodical investigation , we must be familiar with the relations and sequences of morbid phenomenon.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7276557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Pathology for a Homoeopathist , not a guide in therapeutics but an instrument which he uses in studying those phenomena which are to be respectively the subject and the agents of the therapeutic operations.</a:t>
            </a:r>
          </a:p>
          <a:p>
            <a:r>
              <a:rPr lang="en-US" dirty="0" smtClean="0">
                <a:latin typeface="Times New Roman" pitchFamily="18" charset="0"/>
                <a:cs typeface="Times New Roman" pitchFamily="18" charset="0"/>
              </a:rPr>
              <a:t>Through pathology he learns to know disease but it is through therapeutics alone that he can cure it.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420306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When a carriage breaks down , we may find the place where it is broken, yet this knowledge does not involve the knowledge of how to reconnect it. Similarly though we clearly know the pathology of pneumonia it gives no clue to the therapeutic treatment.</a:t>
            </a:r>
          </a:p>
          <a:p>
            <a:r>
              <a:rPr lang="en-US" dirty="0" smtClean="0">
                <a:latin typeface="Times New Roman" pitchFamily="18" charset="0"/>
                <a:cs typeface="Times New Roman" pitchFamily="18" charset="0"/>
              </a:rPr>
              <a:t>The generalization to which Hahnemann objected was to that of disease up on nosological hypothesis generalization extending to such well defined pathological states like anemia, plethora is not obscure.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901792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latin typeface="Times New Roman" pitchFamily="18" charset="0"/>
                <a:cs typeface="Times New Roman" pitchFamily="18" charset="0"/>
              </a:rPr>
              <a:t>Instances where therapeutic has no role</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Elderly person complaining of great anguish in the precordia with life threatening violence . Prognosis is demanded and the knowledge of pathology will help it.</a:t>
            </a:r>
          </a:p>
          <a:p>
            <a:r>
              <a:rPr lang="en-US" dirty="0" smtClean="0">
                <a:latin typeface="Times New Roman" pitchFamily="18" charset="0"/>
                <a:cs typeface="Times New Roman" pitchFamily="18" charset="0"/>
              </a:rPr>
              <a:t>Man with epileptiform convulsion. Here pathology helps to distinguish the causes and pathology regarding the phenomena of convulsion. But it will be practical surgery which is helpful in removing the actual cause of a gunshot bullet pressing the sciatic nerve.</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9153230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FF0000"/>
                </a:solidFill>
                <a:latin typeface="Times New Roman" pitchFamily="18" charset="0"/>
                <a:cs typeface="Times New Roman" pitchFamily="18" charset="0"/>
              </a:rPr>
              <a:t>THE STUDY OF MATERIA MEDICA</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W</a:t>
            </a:r>
            <a:r>
              <a:rPr lang="en-US" dirty="0" smtClean="0">
                <a:latin typeface="Times New Roman" pitchFamily="18" charset="0"/>
                <a:cs typeface="Times New Roman" pitchFamily="18" charset="0"/>
              </a:rPr>
              <a:t>e are so to study materia medica as above all, to bring into strong relief and fix firm in memory </a:t>
            </a:r>
            <a:r>
              <a:rPr lang="en-US" b="1" dirty="0" smtClean="0">
                <a:solidFill>
                  <a:srgbClr val="FF0000"/>
                </a:solidFill>
                <a:latin typeface="Times New Roman" pitchFamily="18" charset="0"/>
                <a:cs typeface="Times New Roman" pitchFamily="18" charset="0"/>
              </a:rPr>
              <a:t>those peculiarities of each drug which are not met with in any other and which therefore serve to individualize and give character to the drug that produces them and which are called its characteristic symptoms.  </a:t>
            </a:r>
            <a:endParaRPr lang="en-US"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1619141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only sense in which Homoeopathists can use the term characteristic symptom is in this application to individuals. Hence a characteristic symptom must means one which is possessed by none other than the individual drug of which it is predicated and to which it therefore gives character as an individual.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061584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 case of uterine hemorrhage method of reaching the similimum. </a:t>
            </a:r>
          </a:p>
          <a:p>
            <a:r>
              <a:rPr lang="en-US" dirty="0" smtClean="0">
                <a:latin typeface="Times New Roman" pitchFamily="18" charset="0"/>
                <a:cs typeface="Times New Roman" pitchFamily="18" charset="0"/>
              </a:rPr>
              <a:t>Condition: uterine hemorrhage </a:t>
            </a:r>
            <a:r>
              <a:rPr lang="en-US" b="1" dirty="0" smtClean="0">
                <a:solidFill>
                  <a:srgbClr val="FF0000"/>
                </a:solidFill>
                <a:latin typeface="Times New Roman" pitchFamily="18" charset="0"/>
                <a:cs typeface="Times New Roman" pitchFamily="18" charset="0"/>
                <a:sym typeface="Symbol"/>
              </a:rPr>
              <a:t></a:t>
            </a:r>
            <a:r>
              <a:rPr lang="en-US" dirty="0" smtClean="0">
                <a:latin typeface="Times New Roman" pitchFamily="18" charset="0"/>
                <a:cs typeface="Times New Roman" pitchFamily="18" charset="0"/>
                <a:sym typeface="Symbol"/>
              </a:rPr>
              <a:t>dark </a:t>
            </a:r>
            <a:r>
              <a:rPr lang="en-US" dirty="0" err="1" smtClean="0">
                <a:latin typeface="Times New Roman" pitchFamily="18" charset="0"/>
                <a:cs typeface="Times New Roman" pitchFamily="18" charset="0"/>
                <a:sym typeface="Symbol"/>
              </a:rPr>
              <a:t>colour</a:t>
            </a:r>
            <a:r>
              <a:rPr lang="en-US" b="1" dirty="0" smtClean="0">
                <a:solidFill>
                  <a:srgbClr val="FF0000"/>
                </a:solidFill>
                <a:latin typeface="Times New Roman" pitchFamily="18" charset="0"/>
                <a:cs typeface="Times New Roman" pitchFamily="18" charset="0"/>
                <a:sym typeface="Symbol"/>
              </a:rPr>
              <a:t></a:t>
            </a:r>
            <a:r>
              <a:rPr lang="en-US" b="1"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congestive</a:t>
            </a:r>
            <a:r>
              <a:rPr lang="en-US" b="1" dirty="0">
                <a:solidFill>
                  <a:srgbClr val="FF0000"/>
                </a:solidFill>
                <a:latin typeface="Times New Roman" pitchFamily="18" charset="0"/>
                <a:cs typeface="Times New Roman" pitchFamily="18" charset="0"/>
                <a:sym typeface="Symbol"/>
              </a:rPr>
              <a:t> </a:t>
            </a:r>
            <a:r>
              <a:rPr lang="en-US" dirty="0" smtClean="0">
                <a:latin typeface="Times New Roman" pitchFamily="18" charset="0"/>
                <a:cs typeface="Times New Roman" pitchFamily="18" charset="0"/>
              </a:rPr>
              <a:t> sensation as if living body in abdomen</a:t>
            </a:r>
          </a:p>
          <a:p>
            <a:r>
              <a:rPr lang="en-US" dirty="0" smtClean="0">
                <a:latin typeface="Times New Roman" pitchFamily="18" charset="0"/>
                <a:cs typeface="Times New Roman" pitchFamily="18" charset="0"/>
              </a:rPr>
              <a:t>Drugs left: 40</a:t>
            </a:r>
            <a:r>
              <a:rPr lang="en-US" b="1" dirty="0">
                <a:solidFill>
                  <a:srgbClr val="FF0000"/>
                </a:solidFill>
                <a:latin typeface="Times New Roman" pitchFamily="18" charset="0"/>
                <a:cs typeface="Times New Roman" pitchFamily="18" charset="0"/>
                <a:sym typeface="Symbol"/>
              </a:rPr>
              <a:t>  </a:t>
            </a:r>
            <a:r>
              <a:rPr lang="en-US" dirty="0" smtClean="0">
                <a:latin typeface="Times New Roman" pitchFamily="18" charset="0"/>
                <a:cs typeface="Times New Roman" pitchFamily="18" charset="0"/>
              </a:rPr>
              <a:t>10</a:t>
            </a:r>
            <a:r>
              <a:rPr lang="en-US" b="1" dirty="0">
                <a:solidFill>
                  <a:srgbClr val="FF0000"/>
                </a:solidFill>
                <a:latin typeface="Times New Roman" pitchFamily="18" charset="0"/>
                <a:cs typeface="Times New Roman" pitchFamily="18" charset="0"/>
                <a:sym typeface="Symbol"/>
              </a:rPr>
              <a:t> </a:t>
            </a:r>
            <a:r>
              <a:rPr lang="en-US" dirty="0" smtClean="0">
                <a:latin typeface="Times New Roman" pitchFamily="18" charset="0"/>
                <a:cs typeface="Times New Roman" pitchFamily="18" charset="0"/>
              </a:rPr>
              <a:t> 5</a:t>
            </a:r>
            <a:r>
              <a:rPr lang="en-US" b="1" dirty="0">
                <a:solidFill>
                  <a:srgbClr val="FF0000"/>
                </a:solidFill>
                <a:latin typeface="Times New Roman" pitchFamily="18" charset="0"/>
                <a:cs typeface="Times New Roman" pitchFamily="18" charset="0"/>
                <a:sym typeface="Symbol"/>
              </a:rPr>
              <a:t> </a:t>
            </a:r>
            <a:r>
              <a:rPr lang="en-US" dirty="0" smtClean="0">
                <a:latin typeface="Times New Roman" pitchFamily="18" charset="0"/>
                <a:cs typeface="Times New Roman" pitchFamily="18" charset="0"/>
              </a:rPr>
              <a:t> crocus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9858983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Books to be referred for study of materia medica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t>1. </a:t>
            </a:r>
            <a:r>
              <a:rPr lang="en-US" dirty="0" smtClean="0">
                <a:latin typeface="Times New Roman" pitchFamily="18" charset="0"/>
                <a:cs typeface="Times New Roman" pitchFamily="18" charset="0"/>
              </a:rPr>
              <a:t>Hahnemann’s materia medica pura.</a:t>
            </a:r>
          </a:p>
          <a:p>
            <a:r>
              <a:rPr lang="en-US" dirty="0" smtClean="0">
                <a:latin typeface="Times New Roman" pitchFamily="18" charset="0"/>
                <a:cs typeface="Times New Roman" pitchFamily="18" charset="0"/>
              </a:rPr>
              <a:t>2. chronic disease</a:t>
            </a:r>
          </a:p>
          <a:p>
            <a:r>
              <a:rPr lang="en-US" dirty="0" smtClean="0">
                <a:latin typeface="Times New Roman" pitchFamily="18" charset="0"/>
                <a:cs typeface="Times New Roman" pitchFamily="18" charset="0"/>
              </a:rPr>
              <a:t>3. </a:t>
            </a:r>
            <a:r>
              <a:rPr lang="en-US" dirty="0">
                <a:latin typeface="Times New Roman" pitchFamily="18" charset="0"/>
                <a:cs typeface="Times New Roman" pitchFamily="18" charset="0"/>
              </a:rPr>
              <a:t>S</a:t>
            </a:r>
            <a:r>
              <a:rPr lang="en-US" dirty="0" smtClean="0">
                <a:latin typeface="Times New Roman" pitchFamily="18" charset="0"/>
                <a:cs typeface="Times New Roman" pitchFamily="18" charset="0"/>
              </a:rPr>
              <a:t>tapf’s archiv</a:t>
            </a:r>
          </a:p>
          <a:p>
            <a:r>
              <a:rPr lang="en-US" dirty="0" smtClean="0">
                <a:latin typeface="Times New Roman" pitchFamily="18" charset="0"/>
                <a:cs typeface="Times New Roman" pitchFamily="18" charset="0"/>
              </a:rPr>
              <a:t>4. Austrian journals of Noack and Trinks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293113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It is incumbent on each generation to reprove to a certain extent the remedies of the materia medica so as to bring these aids to bear on the study of pathogenesy.</a:t>
            </a:r>
          </a:p>
          <a:p>
            <a:r>
              <a:rPr lang="en-US" dirty="0" smtClean="0">
                <a:latin typeface="Times New Roman" pitchFamily="18" charset="0"/>
                <a:cs typeface="Times New Roman" pitchFamily="18" charset="0"/>
              </a:rPr>
              <a:t>Prescribers are liable to 2 errors of an opposite kind.</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 prescribing only on general analysis.</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b) prescribing on the strength of 1 or 2  characteristic  symptoms.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86353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Epilepsy in a child of 2 ½ years , soon after weaning . The cause was over feeding with molasses-cake and milk. The diet was adjusted and with the knowledge of physiology, pathology and hygiene and the problem was rectified.</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18871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solidFill>
                  <a:srgbClr val="FF0000"/>
                </a:solidFill>
                <a:latin typeface="Times New Roman" pitchFamily="18" charset="0"/>
                <a:cs typeface="Times New Roman" pitchFamily="18" charset="0"/>
              </a:rPr>
              <a:t>Therpaeutics</a:t>
            </a:r>
            <a:r>
              <a:rPr lang="en-US" b="1" dirty="0" smtClean="0">
                <a:solidFill>
                  <a:srgbClr val="FF0000"/>
                </a:solidFill>
                <a:latin typeface="Times New Roman" pitchFamily="18" charset="0"/>
                <a:cs typeface="Times New Roman" pitchFamily="18" charset="0"/>
              </a:rPr>
              <a:t> have some role(but subordinate)</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 nursing woman presents with a picture of anemia, un equal drain of milk, deficient in only matter was found to be the cause. Here the decline of vigor can be retarded by weaning and restoration may be accelerated by judicious application of therapeutics.</a:t>
            </a:r>
          </a:p>
          <a:p>
            <a:r>
              <a:rPr lang="en-US" dirty="0" smtClean="0">
                <a:latin typeface="Times New Roman" pitchFamily="18" charset="0"/>
                <a:cs typeface="Times New Roman" pitchFamily="18" charset="0"/>
              </a:rPr>
              <a:t>A case of facial neuralgia was also cured in a similar way.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61414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A patient with signs of depraved nutrition complains of a burning  pain under the angle of right scapulae. Here the cause was a too steady needle work.</a:t>
            </a:r>
          </a:p>
          <a:p>
            <a:r>
              <a:rPr lang="en-US" dirty="0" smtClean="0">
                <a:latin typeface="Times New Roman" pitchFamily="18" charset="0"/>
                <a:cs typeface="Times New Roman" pitchFamily="18" charset="0"/>
              </a:rPr>
              <a:t>A patient with complaints of severe darting and aching pain in the shin with coldness over sensitiveness&lt;learning &gt;warmth, continued motion. </a:t>
            </a:r>
            <a:r>
              <a:rPr lang="en-US" dirty="0" err="1" smtClean="0">
                <a:latin typeface="Times New Roman" pitchFamily="18" charset="0"/>
                <a:cs typeface="Times New Roman" pitchFamily="18" charset="0"/>
              </a:rPr>
              <a:t>Rhustox</a:t>
            </a:r>
            <a:r>
              <a:rPr lang="en-US" dirty="0" smtClean="0">
                <a:latin typeface="Times New Roman" pitchFamily="18" charset="0"/>
                <a:cs typeface="Times New Roman" pitchFamily="18" charset="0"/>
              </a:rPr>
              <a:t> cured this case only after the person was advised to use woolen stockings since the cause was great exposure to dampness and cold.</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58152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The above examples show that very many cases can be successfully met by </a:t>
            </a:r>
            <a:r>
              <a:rPr lang="en-US" dirty="0" err="1" smtClean="0">
                <a:latin typeface="Times New Roman" pitchFamily="18" charset="0"/>
                <a:cs typeface="Times New Roman" pitchFamily="18" charset="0"/>
              </a:rPr>
              <a:t>by</a:t>
            </a:r>
            <a:r>
              <a:rPr lang="en-US" dirty="0" smtClean="0">
                <a:latin typeface="Times New Roman" pitchFamily="18" charset="0"/>
                <a:cs typeface="Times New Roman" pitchFamily="18" charset="0"/>
              </a:rPr>
              <a:t> a preliminary analysis with the help of an extensive and through knowledge of physiology, pathology and </a:t>
            </a:r>
            <a:r>
              <a:rPr lang="en-US" dirty="0" err="1" smtClean="0">
                <a:latin typeface="Times New Roman" pitchFamily="18" charset="0"/>
                <a:cs typeface="Times New Roman" pitchFamily="18" charset="0"/>
              </a:rPr>
              <a:t>hygeine</a:t>
            </a:r>
            <a:r>
              <a:rPr lang="en-US" dirty="0" smtClean="0">
                <a:latin typeface="Times New Roman" pitchFamily="18" charset="0"/>
                <a:cs typeface="Times New Roman" pitchFamily="18" charset="0"/>
              </a:rPr>
              <a:t>. This territory is common to </a:t>
            </a:r>
            <a:r>
              <a:rPr lang="en-US" dirty="0" err="1" smtClean="0">
                <a:latin typeface="Times New Roman" pitchFamily="18" charset="0"/>
                <a:cs typeface="Times New Roman" pitchFamily="18" charset="0"/>
              </a:rPr>
              <a:t>practioners</a:t>
            </a:r>
            <a:r>
              <a:rPr lang="en-US" dirty="0" smtClean="0">
                <a:latin typeface="Times New Roman" pitchFamily="18" charset="0"/>
                <a:cs typeface="Times New Roman" pitchFamily="18" charset="0"/>
              </a:rPr>
              <a:t> of all the varieties of therapeutic faith and practice. We may also find that the much boasted advances made in the treatment of diseases by “Rational Medicine” were nothing but the field of </a:t>
            </a:r>
            <a:r>
              <a:rPr lang="en-US" dirty="0" err="1" smtClean="0">
                <a:latin typeface="Times New Roman" pitchFamily="18" charset="0"/>
                <a:cs typeface="Times New Roman" pitchFamily="18" charset="0"/>
              </a:rPr>
              <a:t>Hygeine</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157256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5" y="205365"/>
            <a:ext cx="7467600" cy="1143000"/>
          </a:xfrm>
        </p:spPr>
        <p:txBody>
          <a:bodyPr>
            <a:normAutofit fontScale="90000"/>
          </a:bodyPr>
          <a:lstStyle/>
          <a:p>
            <a:r>
              <a:rPr lang="en-US" b="1" dirty="0" smtClean="0">
                <a:solidFill>
                  <a:srgbClr val="FF0000"/>
                </a:solidFill>
                <a:latin typeface="Times New Roman" pitchFamily="18" charset="0"/>
                <a:cs typeface="Times New Roman" pitchFamily="18" charset="0"/>
              </a:rPr>
              <a:t>The nature and limits of the science of hygiene and </a:t>
            </a:r>
            <a:r>
              <a:rPr lang="en-US" b="1" dirty="0" err="1" smtClean="0">
                <a:solidFill>
                  <a:srgbClr val="FF0000"/>
                </a:solidFill>
                <a:latin typeface="Times New Roman" pitchFamily="18" charset="0"/>
                <a:cs typeface="Times New Roman" pitchFamily="18" charset="0"/>
              </a:rPr>
              <a:t>therpaeutics</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7467600" cy="4221163"/>
          </a:xfrm>
        </p:spPr>
        <p:txBody>
          <a:bodyPr/>
          <a:lstStyle/>
          <a:p>
            <a:r>
              <a:rPr lang="en-US" dirty="0" smtClean="0">
                <a:latin typeface="Times New Roman" pitchFamily="18" charset="0"/>
                <a:cs typeface="Times New Roman" pitchFamily="18" charset="0"/>
              </a:rPr>
              <a:t>The living organism possesses a susceptibility to the action of certain </a:t>
            </a:r>
            <a:r>
              <a:rPr lang="en-US" dirty="0" smtClean="0">
                <a:solidFill>
                  <a:srgbClr val="FF0000"/>
                </a:solidFill>
                <a:latin typeface="Times New Roman" pitchFamily="18" charset="0"/>
                <a:cs typeface="Times New Roman" pitchFamily="18" charset="0"/>
              </a:rPr>
              <a:t>GENERAL STIMULI </a:t>
            </a:r>
            <a:r>
              <a:rPr lang="en-US" dirty="0" smtClean="0">
                <a:latin typeface="Times New Roman" pitchFamily="18" charset="0"/>
                <a:cs typeface="Times New Roman" pitchFamily="18" charset="0"/>
              </a:rPr>
              <a:t>such as light, heat, electricity ailment, atmospheric air etc.</a:t>
            </a:r>
          </a:p>
          <a:p>
            <a:r>
              <a:rPr lang="en-US" dirty="0" smtClean="0">
                <a:latin typeface="Times New Roman" pitchFamily="18" charset="0"/>
                <a:cs typeface="Times New Roman" pitchFamily="18" charset="0"/>
              </a:rPr>
              <a:t>The absolute withdrawal of one of the stimuli for any considerable length of time results in death.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501677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TotalTime>
  <Words>2215</Words>
  <Application>Microsoft Office PowerPoint</Application>
  <PresentationFormat>On-screen Show (4:3)</PresentationFormat>
  <Paragraphs>121</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Apothecary</vt:lpstr>
      <vt:lpstr>SCIENCE OF THERPEUTICS</vt:lpstr>
      <vt:lpstr>CHAPTER-1 </vt:lpstr>
      <vt:lpstr>PowerPoint Presentation</vt:lpstr>
      <vt:lpstr>Instances where therapeutic has no role</vt:lpstr>
      <vt:lpstr>PowerPoint Presentation</vt:lpstr>
      <vt:lpstr>Therpaeutics have some role(but subordinate)</vt:lpstr>
      <vt:lpstr>PowerPoint Presentation</vt:lpstr>
      <vt:lpstr>PowerPoint Presentation</vt:lpstr>
      <vt:lpstr>The nature and limits of the science of hygiene and therpaeutics</vt:lpstr>
      <vt:lpstr>Why does not  disease constantly exist? </vt:lpstr>
      <vt:lpstr>Characteristics of SPECIAL STIMULI</vt:lpstr>
      <vt:lpstr>PowerPoint Presentation</vt:lpstr>
      <vt:lpstr>PowerPoint Presentation</vt:lpstr>
      <vt:lpstr>VIS MEDICATRIX NATURAE</vt:lpstr>
      <vt:lpstr>CAUSA SUBLATATOLLITUR EFFECTUS</vt:lpstr>
      <vt:lpstr>PowerPoint Presentation</vt:lpstr>
      <vt:lpstr>PowerPoint Presentation</vt:lpstr>
      <vt:lpstr>PowerPoint Presentation</vt:lpstr>
      <vt:lpstr>TOLLE CAUSM</vt:lpstr>
      <vt:lpstr>PowerPoint Presentation</vt:lpstr>
      <vt:lpstr>Connecting links</vt:lpstr>
      <vt:lpstr>The conditions of a science of therapeutics</vt:lpstr>
      <vt:lpstr>Does rational medicine fulfill these conditions</vt:lpstr>
      <vt:lpstr> Plan of cure is based on the theory of the nature of disease- study of pathology. </vt:lpstr>
      <vt:lpstr>PowerPoint Presentation</vt:lpstr>
      <vt:lpstr>PowerPoint Presentation</vt:lpstr>
      <vt:lpstr>2.  Methodical – relies only on statistics. </vt:lpstr>
      <vt:lpstr>PowerPoint Presentation</vt:lpstr>
      <vt:lpstr>“Rational medicine accomplished nothing”? </vt:lpstr>
      <vt:lpstr>PowerPoint Presentation</vt:lpstr>
      <vt:lpstr>PowerPoint Presentation</vt:lpstr>
      <vt:lpstr>PowerPoint Presentation</vt:lpstr>
      <vt:lpstr>Does Homoeopathy fulfill the conditions of a science of therapeutics?</vt:lpstr>
      <vt:lpstr>PowerPoint Presentation</vt:lpstr>
      <vt:lpstr>PowerPoint Presentation</vt:lpstr>
      <vt:lpstr>PowerPoint Presentation</vt:lpstr>
      <vt:lpstr>How to study the science of therapeutics</vt:lpstr>
      <vt:lpstr>PowerPoint Presentation</vt:lpstr>
      <vt:lpstr>PowerPoint Presentation</vt:lpstr>
      <vt:lpstr>THE STUDY OF MATERIA MEDICA</vt:lpstr>
      <vt:lpstr>PowerPoint Presentation</vt:lpstr>
      <vt:lpstr>PowerPoint Presentation</vt:lpstr>
      <vt:lpstr>Books to be referred for study of materia medica </vt:lpstr>
      <vt:lpstr>PowerPoint Presentation</vt:lpstr>
    </vt:vector>
  </TitlesOfParts>
  <Company>pramod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OF THERPEUTICS</dc:title>
  <dc:creator>satheesh</dc:creator>
  <cp:lastModifiedBy>satheesh </cp:lastModifiedBy>
  <cp:revision>3</cp:revision>
  <dcterms:created xsi:type="dcterms:W3CDTF">2020-05-12T12:42:03Z</dcterms:created>
  <dcterms:modified xsi:type="dcterms:W3CDTF">2021-11-14T21:18:18Z</dcterms:modified>
</cp:coreProperties>
</file>